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oco Gothic Bold" charset="1" panose="00000000000000000000"/>
      <p:regular r:id="rId21"/>
    </p:embeddedFont>
    <p:embeddedFont>
      <p:font typeface="FreightText Pro Light" charset="1" panose="02000603050000020004"/>
      <p:regular r:id="rId22"/>
    </p:embeddedFont>
    <p:embeddedFont>
      <p:font typeface="FreightText Pro Medium" charset="1" panose="02000603070000020004"/>
      <p:regular r:id="rId25"/>
    </p:embeddedFont>
    <p:embeddedFont>
      <p:font typeface="Gotham Bold" charset="1" panose="00000000000000000000"/>
      <p:regular r:id="rId26"/>
    </p:embeddedFont>
    <p:embeddedFont>
      <p:font typeface="FreightText Pro Semi-Bold" charset="1" panose="0200060308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fonts/font22.fntdata" Type="http://schemas.openxmlformats.org/officeDocument/2006/relationships/font"/><Relationship Id="rId23" Target="notesSlides/notesSlide2.xml" Type="http://schemas.openxmlformats.org/officeDocument/2006/relationships/notesSlide"/><Relationship Id="rId24" Target="notesSlides/notesSlide3.xml" Type="http://schemas.openxmlformats.org/officeDocument/2006/relationships/note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Highlight the need for morse as so few people understand it even though its so commonly used in aviation, maritime (naval) uses, and military uses. Then say, "So how do we fix this?"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Point out key features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the parts that come with it: USB-C Module, capacitive touch, and LED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12" Target="../media/image12.png" Type="http://schemas.openxmlformats.org/officeDocument/2006/relationships/image"/><Relationship Id="rId2" Target="../notesSlides/notesSlide1.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3.png" Type="http://schemas.openxmlformats.org/officeDocument/2006/relationships/image"/><Relationship Id="rId4"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5.jpeg" Type="http://schemas.openxmlformats.org/officeDocument/2006/relationships/image"/><Relationship Id="rId4"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17170" y="217170"/>
            <a:ext cx="9738360" cy="4840650"/>
          </a:xfrm>
          <a:prstGeom prst="rect">
            <a:avLst/>
          </a:prstGeom>
        </p:spPr>
      </p:pic>
      <p:grpSp>
        <p:nvGrpSpPr>
          <p:cNvPr name="Group 3" id="3"/>
          <p:cNvGrpSpPr>
            <a:grpSpLocks noChangeAspect="true"/>
          </p:cNvGrpSpPr>
          <p:nvPr/>
        </p:nvGrpSpPr>
        <p:grpSpPr>
          <a:xfrm rot="0">
            <a:off x="1" y="0"/>
            <a:ext cx="18287998" cy="10287000"/>
            <a:chOff x="0" y="0"/>
            <a:chExt cx="6089457" cy="3425320"/>
          </a:xfrm>
        </p:grpSpPr>
        <p:sp>
          <p:nvSpPr>
            <p:cNvPr name="Freeform 4" id="4"/>
            <p:cNvSpPr/>
            <p:nvPr/>
          </p:nvSpPr>
          <p:spPr>
            <a:xfrm flipH="false" flipV="false" rot="0">
              <a:off x="0" y="0"/>
              <a:ext cx="6089457" cy="3425320"/>
            </a:xfrm>
            <a:custGeom>
              <a:avLst/>
              <a:gdLst/>
              <a:ahLst/>
              <a:cxnLst/>
              <a:rect r="r" b="b" t="t" l="l"/>
              <a:pathLst>
                <a:path h="3425320" w="6089457">
                  <a:moveTo>
                    <a:pt x="6089457" y="0"/>
                  </a:moveTo>
                  <a:lnTo>
                    <a:pt x="6089457" y="3425320"/>
                  </a:lnTo>
                  <a:lnTo>
                    <a:pt x="0" y="3425320"/>
                  </a:lnTo>
                  <a:cubicBezTo>
                    <a:pt x="2029819" y="2283546"/>
                    <a:pt x="4059638" y="1141773"/>
                    <a:pt x="6089457" y="0"/>
                  </a:cubicBezTo>
                  <a:close/>
                </a:path>
              </a:pathLst>
            </a:custGeom>
            <a:solidFill>
              <a:srgbClr val="000000"/>
            </a:solidFill>
          </p:spPr>
        </p:sp>
        <p:sp>
          <p:nvSpPr>
            <p:cNvPr name="Freeform 5" id="5"/>
            <p:cNvSpPr/>
            <p:nvPr/>
          </p:nvSpPr>
          <p:spPr>
            <a:xfrm flipH="false" flipV="false" rot="-155999">
              <a:off x="-74557" y="139881"/>
              <a:ext cx="6238571" cy="3421793"/>
            </a:xfrm>
            <a:custGeom>
              <a:avLst/>
              <a:gdLst/>
              <a:ahLst/>
              <a:cxnLst/>
              <a:rect r="r" b="b" t="t" l="l"/>
              <a:pathLst>
                <a:path h="3421793" w="6238571">
                  <a:moveTo>
                    <a:pt x="6238571" y="0"/>
                  </a:moveTo>
                  <a:lnTo>
                    <a:pt x="6083188" y="3421794"/>
                  </a:lnTo>
                  <a:lnTo>
                    <a:pt x="0" y="3145558"/>
                  </a:lnTo>
                  <a:cubicBezTo>
                    <a:pt x="2079524" y="2097038"/>
                    <a:pt x="4159047" y="1048519"/>
                    <a:pt x="6238571" y="0"/>
                  </a:cubicBezTo>
                  <a:close/>
                </a:path>
              </a:pathLst>
            </a:custGeom>
            <a:blipFill>
              <a:blip r:embed="rId3"/>
              <a:stretch>
                <a:fillRect l="0" t="-81282" r="-13841" b="-95791"/>
              </a:stretch>
            </a:blipFill>
          </p:spPr>
        </p:sp>
      </p:gr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93341" y="1981198"/>
            <a:ext cx="14501319" cy="1181102"/>
          </a:xfrm>
          <a:prstGeom prst="rect">
            <a:avLst/>
          </a:prstGeom>
        </p:spPr>
        <p:txBody>
          <a:bodyPr anchor="t" rtlCol="false" tIns="0" lIns="0" bIns="0" rIns="0">
            <a:spAutoFit/>
          </a:bodyPr>
          <a:lstStyle/>
          <a:p>
            <a:pPr algn="ctr" marL="0" indent="0" lvl="0">
              <a:lnSpc>
                <a:spcPts val="8925"/>
              </a:lnSpc>
            </a:pPr>
            <a:r>
              <a:rPr lang="en-US" b="true" sz="8500">
                <a:solidFill>
                  <a:srgbClr val="000000"/>
                </a:solidFill>
                <a:latin typeface="Gotham Bold"/>
                <a:ea typeface="Gotham Bold"/>
                <a:cs typeface="Gotham Bold"/>
                <a:sym typeface="Gotham Bold"/>
              </a:rPr>
              <a:t>Key Information</a:t>
            </a:r>
          </a:p>
        </p:txBody>
      </p:sp>
      <p:sp>
        <p:nvSpPr>
          <p:cNvPr name="AutoShape 3" id="3"/>
          <p:cNvSpPr/>
          <p:nvPr/>
        </p:nvSpPr>
        <p:spPr>
          <a:xfrm>
            <a:off x="1893341" y="4005786"/>
            <a:ext cx="14501319" cy="0"/>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2516330" y="5152702"/>
            <a:ext cx="3478647" cy="885825"/>
          </a:xfrm>
          <a:prstGeom prst="rect">
            <a:avLst/>
          </a:prstGeom>
        </p:spPr>
        <p:txBody>
          <a:bodyPr anchor="t" rtlCol="false" tIns="0" lIns="0" bIns="0" rIns="0">
            <a:spAutoFit/>
          </a:bodyPr>
          <a:lstStyle/>
          <a:p>
            <a:pPr algn="ctr" marL="0" indent="0" lvl="0">
              <a:lnSpc>
                <a:spcPts val="3450"/>
              </a:lnSpc>
            </a:pPr>
            <a:r>
              <a:rPr lang="en-US" b="true" sz="3000">
                <a:solidFill>
                  <a:srgbClr val="000000"/>
                </a:solidFill>
                <a:latin typeface="Gotham Bold"/>
                <a:ea typeface="Gotham Bold"/>
                <a:cs typeface="Gotham Bold"/>
                <a:sym typeface="Gotham Bold"/>
              </a:rPr>
              <a:t>Powered by a Single AA Battery</a:t>
            </a:r>
          </a:p>
        </p:txBody>
      </p:sp>
      <p:sp>
        <p:nvSpPr>
          <p:cNvPr name="TextBox 5" id="5"/>
          <p:cNvSpPr txBox="true"/>
          <p:nvPr/>
        </p:nvSpPr>
        <p:spPr>
          <a:xfrm rot="0">
            <a:off x="4960503" y="7534277"/>
            <a:ext cx="3478647" cy="1323975"/>
          </a:xfrm>
          <a:prstGeom prst="rect">
            <a:avLst/>
          </a:prstGeom>
        </p:spPr>
        <p:txBody>
          <a:bodyPr anchor="t" rtlCol="false" tIns="0" lIns="0" bIns="0" rIns="0">
            <a:spAutoFit/>
          </a:bodyPr>
          <a:lstStyle/>
          <a:p>
            <a:pPr algn="ctr" marL="0" indent="0" lvl="0">
              <a:lnSpc>
                <a:spcPts val="3450"/>
              </a:lnSpc>
            </a:pPr>
            <a:r>
              <a:rPr lang="en-US" b="true" sz="3000">
                <a:solidFill>
                  <a:srgbClr val="000000"/>
                </a:solidFill>
                <a:latin typeface="Gotham Bold"/>
                <a:ea typeface="Gotham Bold"/>
                <a:cs typeface="Gotham Bold"/>
                <a:sym typeface="Gotham Bold"/>
              </a:rPr>
              <a:t>Accepts Input Directly or Remotely</a:t>
            </a:r>
          </a:p>
        </p:txBody>
      </p:sp>
      <p:sp>
        <p:nvSpPr>
          <p:cNvPr name="TextBox 6" id="6"/>
          <p:cNvSpPr txBox="true"/>
          <p:nvPr/>
        </p:nvSpPr>
        <p:spPr>
          <a:xfrm rot="0">
            <a:off x="7404677" y="5152702"/>
            <a:ext cx="3478647" cy="827723"/>
          </a:xfrm>
          <a:prstGeom prst="rect">
            <a:avLst/>
          </a:prstGeom>
        </p:spPr>
        <p:txBody>
          <a:bodyPr anchor="t" rtlCol="false" tIns="0" lIns="0" bIns="0" rIns="0">
            <a:spAutoFit/>
          </a:bodyPr>
          <a:lstStyle/>
          <a:p>
            <a:pPr algn="ctr" marL="0" indent="0" lvl="0">
              <a:lnSpc>
                <a:spcPts val="3277"/>
              </a:lnSpc>
            </a:pPr>
            <a:r>
              <a:rPr lang="en-US" b="true" sz="2850">
                <a:solidFill>
                  <a:srgbClr val="000000"/>
                </a:solidFill>
                <a:latin typeface="Gotham Bold"/>
                <a:ea typeface="Gotham Bold"/>
                <a:cs typeface="Gotham Bold"/>
                <a:sym typeface="Gotham Bold"/>
              </a:rPr>
              <a:t>Up to 30 Hours of Continuous Use</a:t>
            </a:r>
          </a:p>
        </p:txBody>
      </p:sp>
      <p:sp>
        <p:nvSpPr>
          <p:cNvPr name="TextBox 7" id="7"/>
          <p:cNvSpPr txBox="true"/>
          <p:nvPr/>
        </p:nvSpPr>
        <p:spPr>
          <a:xfrm rot="0">
            <a:off x="9848850" y="7534277"/>
            <a:ext cx="3478647" cy="1323975"/>
          </a:xfrm>
          <a:prstGeom prst="rect">
            <a:avLst/>
          </a:prstGeom>
        </p:spPr>
        <p:txBody>
          <a:bodyPr anchor="t" rtlCol="false" tIns="0" lIns="0" bIns="0" rIns="0">
            <a:spAutoFit/>
          </a:bodyPr>
          <a:lstStyle/>
          <a:p>
            <a:pPr algn="ctr" marL="0" indent="0" lvl="0">
              <a:lnSpc>
                <a:spcPts val="3450"/>
              </a:lnSpc>
            </a:pPr>
            <a:r>
              <a:rPr lang="en-US" b="true" sz="3000">
                <a:solidFill>
                  <a:srgbClr val="000000"/>
                </a:solidFill>
                <a:latin typeface="Gotham Bold"/>
                <a:ea typeface="Gotham Bold"/>
                <a:cs typeface="Gotham Bold"/>
                <a:sym typeface="Gotham Bold"/>
              </a:rPr>
              <a:t>Bi-Directional Morse Code Translation</a:t>
            </a:r>
          </a:p>
        </p:txBody>
      </p:sp>
      <p:sp>
        <p:nvSpPr>
          <p:cNvPr name="TextBox 8" id="8"/>
          <p:cNvSpPr txBox="true"/>
          <p:nvPr/>
        </p:nvSpPr>
        <p:spPr>
          <a:xfrm rot="0">
            <a:off x="12293600" y="5152702"/>
            <a:ext cx="3478647" cy="885825"/>
          </a:xfrm>
          <a:prstGeom prst="rect">
            <a:avLst/>
          </a:prstGeom>
        </p:spPr>
        <p:txBody>
          <a:bodyPr anchor="t" rtlCol="false" tIns="0" lIns="0" bIns="0" rIns="0">
            <a:spAutoFit/>
          </a:bodyPr>
          <a:lstStyle/>
          <a:p>
            <a:pPr algn="ctr" marL="0" indent="0" lvl="0">
              <a:lnSpc>
                <a:spcPts val="3450"/>
              </a:lnSpc>
            </a:pPr>
            <a:r>
              <a:rPr lang="en-US" b="true" sz="3000">
                <a:solidFill>
                  <a:srgbClr val="000000"/>
                </a:solidFill>
                <a:latin typeface="Gotham Bold"/>
                <a:ea typeface="Gotham Bold"/>
                <a:cs typeface="Gotham Bold"/>
                <a:sym typeface="Gotham Bold"/>
              </a:rPr>
              <a:t>Rechargeable via USB-C</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547045" y="369622"/>
            <a:ext cx="7193909" cy="1175281"/>
          </a:xfrm>
          <a:prstGeom prst="rect">
            <a:avLst/>
          </a:prstGeom>
        </p:spPr>
        <p:txBody>
          <a:bodyPr anchor="t" rtlCol="false" tIns="0" lIns="0" bIns="0" rIns="0">
            <a:spAutoFit/>
          </a:bodyPr>
          <a:lstStyle/>
          <a:p>
            <a:pPr algn="ctr">
              <a:lnSpc>
                <a:spcPts val="9434"/>
              </a:lnSpc>
            </a:pPr>
            <a:r>
              <a:rPr lang="en-US" sz="6739" b="true">
                <a:solidFill>
                  <a:srgbClr val="000000"/>
                </a:solidFill>
                <a:latin typeface="FreightText Pro Semi-Bold"/>
                <a:ea typeface="FreightText Pro Semi-Bold"/>
                <a:cs typeface="FreightText Pro Semi-Bold"/>
                <a:sym typeface="FreightText Pro Semi-Bold"/>
              </a:rPr>
              <a:t>Iterations of Device</a:t>
            </a:r>
          </a:p>
        </p:txBody>
      </p:sp>
      <p:grpSp>
        <p:nvGrpSpPr>
          <p:cNvPr name="Group 3" id="3"/>
          <p:cNvGrpSpPr/>
          <p:nvPr/>
        </p:nvGrpSpPr>
        <p:grpSpPr>
          <a:xfrm rot="0">
            <a:off x="1028700" y="2196154"/>
            <a:ext cx="16226204" cy="2947346"/>
            <a:chOff x="0" y="0"/>
            <a:chExt cx="21634939" cy="3929795"/>
          </a:xfrm>
        </p:grpSpPr>
        <p:sp>
          <p:nvSpPr>
            <p:cNvPr name="TextBox 4" id="4"/>
            <p:cNvSpPr txBox="true"/>
            <p:nvPr/>
          </p:nvSpPr>
          <p:spPr>
            <a:xfrm rot="0">
              <a:off x="2064859" y="-95250"/>
              <a:ext cx="3137314" cy="1022306"/>
            </a:xfrm>
            <a:prstGeom prst="rect">
              <a:avLst/>
            </a:prstGeom>
          </p:spPr>
          <p:txBody>
            <a:bodyPr anchor="t" rtlCol="false" tIns="0" lIns="0" bIns="0" rIns="0">
              <a:spAutoFit/>
            </a:bodyPr>
            <a:lstStyle/>
            <a:p>
              <a:pPr algn="ctr">
                <a:lnSpc>
                  <a:spcPts val="6354"/>
                </a:lnSpc>
              </a:pPr>
              <a:r>
                <a:rPr lang="en-US" sz="4538" b="true">
                  <a:solidFill>
                    <a:srgbClr val="000000"/>
                  </a:solidFill>
                  <a:latin typeface="FreightText Pro Semi-Bold"/>
                  <a:ea typeface="FreightText Pro Semi-Bold"/>
                  <a:cs typeface="FreightText Pro Semi-Bold"/>
                  <a:sym typeface="FreightText Pro Semi-Bold"/>
                </a:rPr>
                <a:t>Version 1:</a:t>
              </a:r>
            </a:p>
          </p:txBody>
        </p:sp>
        <p:sp>
          <p:nvSpPr>
            <p:cNvPr name="TextBox 5" id="5"/>
            <p:cNvSpPr txBox="true"/>
            <p:nvPr/>
          </p:nvSpPr>
          <p:spPr>
            <a:xfrm rot="0">
              <a:off x="9000456" y="-95250"/>
              <a:ext cx="3388601" cy="1022306"/>
            </a:xfrm>
            <a:prstGeom prst="rect">
              <a:avLst/>
            </a:prstGeom>
          </p:spPr>
          <p:txBody>
            <a:bodyPr anchor="t" rtlCol="false" tIns="0" lIns="0" bIns="0" rIns="0">
              <a:spAutoFit/>
            </a:bodyPr>
            <a:lstStyle/>
            <a:p>
              <a:pPr algn="ctr">
                <a:lnSpc>
                  <a:spcPts val="6354"/>
                </a:lnSpc>
              </a:pPr>
              <a:r>
                <a:rPr lang="en-US" sz="4538" b="true">
                  <a:solidFill>
                    <a:srgbClr val="000000"/>
                  </a:solidFill>
                  <a:latin typeface="FreightText Pro Semi-Bold"/>
                  <a:ea typeface="FreightText Pro Semi-Bold"/>
                  <a:cs typeface="FreightText Pro Semi-Bold"/>
                  <a:sym typeface="FreightText Pro Semi-Bold"/>
                </a:rPr>
                <a:t>Version 2:</a:t>
              </a:r>
            </a:p>
          </p:txBody>
        </p:sp>
        <p:sp>
          <p:nvSpPr>
            <p:cNvPr name="TextBox 6" id="6"/>
            <p:cNvSpPr txBox="true"/>
            <p:nvPr/>
          </p:nvSpPr>
          <p:spPr>
            <a:xfrm rot="0">
              <a:off x="16186357" y="-95250"/>
              <a:ext cx="3389584" cy="1022306"/>
            </a:xfrm>
            <a:prstGeom prst="rect">
              <a:avLst/>
            </a:prstGeom>
          </p:spPr>
          <p:txBody>
            <a:bodyPr anchor="t" rtlCol="false" tIns="0" lIns="0" bIns="0" rIns="0">
              <a:spAutoFit/>
            </a:bodyPr>
            <a:lstStyle/>
            <a:p>
              <a:pPr algn="ctr">
                <a:lnSpc>
                  <a:spcPts val="6354"/>
                </a:lnSpc>
              </a:pPr>
              <a:r>
                <a:rPr lang="en-US" sz="4538" b="true">
                  <a:solidFill>
                    <a:srgbClr val="000000"/>
                  </a:solidFill>
                  <a:latin typeface="FreightText Pro Semi-Bold"/>
                  <a:ea typeface="FreightText Pro Semi-Bold"/>
                  <a:cs typeface="FreightText Pro Semi-Bold"/>
                  <a:sym typeface="FreightText Pro Semi-Bold"/>
                </a:rPr>
                <a:t>Version 3:</a:t>
              </a:r>
            </a:p>
          </p:txBody>
        </p:sp>
        <p:sp>
          <p:nvSpPr>
            <p:cNvPr name="TextBox 7" id="7"/>
            <p:cNvSpPr txBox="true"/>
            <p:nvPr/>
          </p:nvSpPr>
          <p:spPr>
            <a:xfrm rot="0">
              <a:off x="0" y="1169450"/>
              <a:ext cx="7031893" cy="2760345"/>
            </a:xfrm>
            <a:prstGeom prst="rect">
              <a:avLst/>
            </a:prstGeom>
          </p:spPr>
          <p:txBody>
            <a:bodyPr anchor="t" rtlCol="false" tIns="0" lIns="0" bIns="0" rIns="0">
              <a:spAutoFit/>
            </a:bodyPr>
            <a:lstStyle/>
            <a:p>
              <a:pPr algn="ctr">
                <a:lnSpc>
                  <a:spcPts val="3359"/>
                </a:lnSpc>
              </a:pPr>
              <a:r>
                <a:rPr lang="en-US" sz="2400" b="true">
                  <a:solidFill>
                    <a:srgbClr val="000000"/>
                  </a:solidFill>
                  <a:latin typeface="FreightText Pro Medium"/>
                  <a:ea typeface="FreightText Pro Medium"/>
                  <a:cs typeface="FreightText Pro Medium"/>
                  <a:sym typeface="FreightText Pro Medium"/>
                </a:rPr>
                <a:t>Used only the onboard LED for displaying Morse. Supported only hard coded values for translation using a string inside of the code. Has no input system.</a:t>
              </a:r>
            </a:p>
          </p:txBody>
        </p:sp>
        <p:sp>
          <p:nvSpPr>
            <p:cNvPr name="TextBox 8" id="8"/>
            <p:cNvSpPr txBox="true"/>
            <p:nvPr/>
          </p:nvSpPr>
          <p:spPr>
            <a:xfrm rot="0">
              <a:off x="7304454" y="1169450"/>
              <a:ext cx="7031893" cy="2201545"/>
            </a:xfrm>
            <a:prstGeom prst="rect">
              <a:avLst/>
            </a:prstGeom>
          </p:spPr>
          <p:txBody>
            <a:bodyPr anchor="t" rtlCol="false" tIns="0" lIns="0" bIns="0" rIns="0">
              <a:spAutoFit/>
            </a:bodyPr>
            <a:lstStyle/>
            <a:p>
              <a:pPr algn="ctr">
                <a:lnSpc>
                  <a:spcPts val="3359"/>
                </a:lnSpc>
              </a:pPr>
              <a:r>
                <a:rPr lang="en-US" sz="2400" b="true">
                  <a:solidFill>
                    <a:srgbClr val="000000"/>
                  </a:solidFill>
                  <a:latin typeface="FreightText Pro Medium"/>
                  <a:ea typeface="FreightText Pro Medium"/>
                  <a:cs typeface="FreightText Pro Medium"/>
                  <a:sym typeface="FreightText Pro Medium"/>
                </a:rPr>
                <a:t>Added onboard LCD to display original character and Morse translation. Added capacitive touch buttons for onscreen keyboard to program values.</a:t>
              </a:r>
            </a:p>
          </p:txBody>
        </p:sp>
        <p:sp>
          <p:nvSpPr>
            <p:cNvPr name="TextBox 9" id="9"/>
            <p:cNvSpPr txBox="true"/>
            <p:nvPr/>
          </p:nvSpPr>
          <p:spPr>
            <a:xfrm rot="0">
              <a:off x="14603046" y="1169450"/>
              <a:ext cx="7031893" cy="2760345"/>
            </a:xfrm>
            <a:prstGeom prst="rect">
              <a:avLst/>
            </a:prstGeom>
          </p:spPr>
          <p:txBody>
            <a:bodyPr anchor="t" rtlCol="false" tIns="0" lIns="0" bIns="0" rIns="0">
              <a:spAutoFit/>
            </a:bodyPr>
            <a:lstStyle/>
            <a:p>
              <a:pPr algn="ctr">
                <a:lnSpc>
                  <a:spcPts val="3359"/>
                </a:lnSpc>
              </a:pPr>
              <a:r>
                <a:rPr lang="en-US" sz="2400" b="true">
                  <a:solidFill>
                    <a:srgbClr val="000000"/>
                  </a:solidFill>
                  <a:latin typeface="FreightText Pro Medium"/>
                  <a:ea typeface="FreightText Pro Medium"/>
                  <a:cs typeface="FreightText Pro Medium"/>
                  <a:sym typeface="FreightText Pro Medium"/>
                </a:rPr>
                <a:t>Added Passive Buzzer and Joystick. Buzzer plays audio in perfect sync with screen and LED while the joystick replaces the leftmost 4 capacitive touch buttons.</a:t>
              </a:r>
            </a:p>
          </p:txBody>
        </p:sp>
      </p:grpSp>
      <p:sp>
        <p:nvSpPr>
          <p:cNvPr name="TextBox 10" id="10"/>
          <p:cNvSpPr txBox="true"/>
          <p:nvPr/>
        </p:nvSpPr>
        <p:spPr>
          <a:xfrm rot="0">
            <a:off x="2310352" y="5535740"/>
            <a:ext cx="2619978" cy="790542"/>
          </a:xfrm>
          <a:prstGeom prst="rect">
            <a:avLst/>
          </a:prstGeom>
        </p:spPr>
        <p:txBody>
          <a:bodyPr anchor="t" rtlCol="false" tIns="0" lIns="0" bIns="0" rIns="0">
            <a:spAutoFit/>
          </a:bodyPr>
          <a:lstStyle/>
          <a:p>
            <a:pPr algn="ctr">
              <a:lnSpc>
                <a:spcPts val="6354"/>
              </a:lnSpc>
            </a:pPr>
            <a:r>
              <a:rPr lang="en-US" sz="4538" b="true">
                <a:solidFill>
                  <a:srgbClr val="000000"/>
                </a:solidFill>
                <a:latin typeface="FreightText Pro Semi-Bold"/>
                <a:ea typeface="FreightText Pro Semi-Bold"/>
                <a:cs typeface="FreightText Pro Semi-Bold"/>
                <a:sym typeface="FreightText Pro Semi-Bold"/>
              </a:rPr>
              <a:t>Version 4:</a:t>
            </a:r>
          </a:p>
        </p:txBody>
      </p:sp>
      <p:sp>
        <p:nvSpPr>
          <p:cNvPr name="TextBox 11" id="11"/>
          <p:cNvSpPr txBox="true"/>
          <p:nvPr/>
        </p:nvSpPr>
        <p:spPr>
          <a:xfrm rot="0">
            <a:off x="7779042" y="5535740"/>
            <a:ext cx="2541451" cy="790542"/>
          </a:xfrm>
          <a:prstGeom prst="rect">
            <a:avLst/>
          </a:prstGeom>
        </p:spPr>
        <p:txBody>
          <a:bodyPr anchor="t" rtlCol="false" tIns="0" lIns="0" bIns="0" rIns="0">
            <a:spAutoFit/>
          </a:bodyPr>
          <a:lstStyle/>
          <a:p>
            <a:pPr algn="ctr">
              <a:lnSpc>
                <a:spcPts val="6354"/>
              </a:lnSpc>
            </a:pPr>
            <a:r>
              <a:rPr lang="en-US" sz="4538" b="true">
                <a:solidFill>
                  <a:srgbClr val="000000"/>
                </a:solidFill>
                <a:latin typeface="FreightText Pro Semi-Bold"/>
                <a:ea typeface="FreightText Pro Semi-Bold"/>
                <a:cs typeface="FreightText Pro Semi-Bold"/>
                <a:sym typeface="FreightText Pro Semi-Bold"/>
              </a:rPr>
              <a:t>Version 5:</a:t>
            </a:r>
          </a:p>
        </p:txBody>
      </p:sp>
      <p:sp>
        <p:nvSpPr>
          <p:cNvPr name="TextBox 12" id="12"/>
          <p:cNvSpPr txBox="true"/>
          <p:nvPr/>
        </p:nvSpPr>
        <p:spPr>
          <a:xfrm rot="0">
            <a:off x="13168468" y="5535740"/>
            <a:ext cx="2542188" cy="790542"/>
          </a:xfrm>
          <a:prstGeom prst="rect">
            <a:avLst/>
          </a:prstGeom>
        </p:spPr>
        <p:txBody>
          <a:bodyPr anchor="t" rtlCol="false" tIns="0" lIns="0" bIns="0" rIns="0">
            <a:spAutoFit/>
          </a:bodyPr>
          <a:lstStyle/>
          <a:p>
            <a:pPr algn="ctr">
              <a:lnSpc>
                <a:spcPts val="6354"/>
              </a:lnSpc>
            </a:pPr>
            <a:r>
              <a:rPr lang="en-US" sz="4538" b="true">
                <a:solidFill>
                  <a:srgbClr val="000000"/>
                </a:solidFill>
                <a:latin typeface="FreightText Pro Semi-Bold"/>
                <a:ea typeface="FreightText Pro Semi-Bold"/>
                <a:cs typeface="FreightText Pro Semi-Bold"/>
                <a:sym typeface="FreightText Pro Semi-Bold"/>
              </a:rPr>
              <a:t>Version 6:</a:t>
            </a:r>
          </a:p>
        </p:txBody>
      </p:sp>
      <p:sp>
        <p:nvSpPr>
          <p:cNvPr name="TextBox 13" id="13"/>
          <p:cNvSpPr txBox="true"/>
          <p:nvPr/>
        </p:nvSpPr>
        <p:spPr>
          <a:xfrm rot="0">
            <a:off x="1028700" y="6496171"/>
            <a:ext cx="5273920" cy="1243965"/>
          </a:xfrm>
          <a:prstGeom prst="rect">
            <a:avLst/>
          </a:prstGeom>
        </p:spPr>
        <p:txBody>
          <a:bodyPr anchor="t" rtlCol="false" tIns="0" lIns="0" bIns="0" rIns="0">
            <a:spAutoFit/>
          </a:bodyPr>
          <a:lstStyle/>
          <a:p>
            <a:pPr algn="ctr">
              <a:lnSpc>
                <a:spcPts val="3359"/>
              </a:lnSpc>
            </a:pPr>
            <a:r>
              <a:rPr lang="en-US" sz="2400" b="true">
                <a:solidFill>
                  <a:srgbClr val="000000"/>
                </a:solidFill>
                <a:latin typeface="FreightText Pro Medium"/>
                <a:ea typeface="FreightText Pro Medium"/>
                <a:cs typeface="FreightText Pro Medium"/>
                <a:sym typeface="FreightText Pro Medium"/>
              </a:rPr>
              <a:t>Added physical button for Morse input. Now supports input of morse and displays sentences on-screen.</a:t>
            </a:r>
          </a:p>
        </p:txBody>
      </p:sp>
      <p:sp>
        <p:nvSpPr>
          <p:cNvPr name="TextBox 14" id="14"/>
          <p:cNvSpPr txBox="true"/>
          <p:nvPr/>
        </p:nvSpPr>
        <p:spPr>
          <a:xfrm rot="0">
            <a:off x="6412808" y="6496171"/>
            <a:ext cx="5273920" cy="2082165"/>
          </a:xfrm>
          <a:prstGeom prst="rect">
            <a:avLst/>
          </a:prstGeom>
        </p:spPr>
        <p:txBody>
          <a:bodyPr anchor="t" rtlCol="false" tIns="0" lIns="0" bIns="0" rIns="0">
            <a:spAutoFit/>
          </a:bodyPr>
          <a:lstStyle/>
          <a:p>
            <a:pPr algn="ctr">
              <a:lnSpc>
                <a:spcPts val="3359"/>
              </a:lnSpc>
            </a:pPr>
            <a:r>
              <a:rPr lang="en-US" sz="2400" b="true">
                <a:solidFill>
                  <a:srgbClr val="000000"/>
                </a:solidFill>
                <a:latin typeface="FreightText Pro Medium"/>
                <a:ea typeface="FreightText Pro Medium"/>
                <a:cs typeface="FreightText Pro Medium"/>
                <a:sym typeface="FreightText Pro Medium"/>
              </a:rPr>
              <a:t>Improved capabilities of software to support smoother, safer, and cleaner code. Removed unused functions, added more helpers, and overall made user experience much better.</a:t>
            </a:r>
          </a:p>
        </p:txBody>
      </p:sp>
      <p:sp>
        <p:nvSpPr>
          <p:cNvPr name="TextBox 15" id="15"/>
          <p:cNvSpPr txBox="true"/>
          <p:nvPr/>
        </p:nvSpPr>
        <p:spPr>
          <a:xfrm rot="0">
            <a:off x="11980985" y="6496171"/>
            <a:ext cx="5273920" cy="2501265"/>
          </a:xfrm>
          <a:prstGeom prst="rect">
            <a:avLst/>
          </a:prstGeom>
        </p:spPr>
        <p:txBody>
          <a:bodyPr anchor="t" rtlCol="false" tIns="0" lIns="0" bIns="0" rIns="0">
            <a:spAutoFit/>
          </a:bodyPr>
          <a:lstStyle/>
          <a:p>
            <a:pPr algn="ctr">
              <a:lnSpc>
                <a:spcPts val="3359"/>
              </a:lnSpc>
            </a:pPr>
            <a:r>
              <a:rPr lang="en-US" sz="2400" b="true">
                <a:solidFill>
                  <a:srgbClr val="000000"/>
                </a:solidFill>
                <a:latin typeface="FreightText Pro Medium"/>
                <a:ea typeface="FreightText Pro Medium"/>
                <a:cs typeface="FreightText Pro Medium"/>
                <a:sym typeface="FreightText Pro Medium"/>
              </a:rPr>
              <a:t>Final Version: Added Web Server capabilities to allow changing of speed of outputs as well as sending a message to be translated. Allows typing on all devices, dictation, and any other method of input to control the output.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2473387" y="-441354"/>
            <a:ext cx="13341227" cy="2940108"/>
          </a:xfrm>
          <a:prstGeom prst="rect">
            <a:avLst/>
          </a:prstGeom>
        </p:spPr>
      </p:pic>
      <p:sp>
        <p:nvSpPr>
          <p:cNvPr name="Freeform 3" id="3"/>
          <p:cNvSpPr/>
          <p:nvPr/>
        </p:nvSpPr>
        <p:spPr>
          <a:xfrm flipH="false" flipV="false" rot="0">
            <a:off x="865424" y="437042"/>
            <a:ext cx="7169560" cy="9559414"/>
          </a:xfrm>
          <a:custGeom>
            <a:avLst/>
            <a:gdLst/>
            <a:ahLst/>
            <a:cxnLst/>
            <a:rect r="r" b="b" t="t" l="l"/>
            <a:pathLst>
              <a:path h="9559414" w="7169560">
                <a:moveTo>
                  <a:pt x="0" y="0"/>
                </a:moveTo>
                <a:lnTo>
                  <a:pt x="7169560" y="0"/>
                </a:lnTo>
                <a:lnTo>
                  <a:pt x="7169560" y="9559414"/>
                </a:lnTo>
                <a:lnTo>
                  <a:pt x="0" y="9559414"/>
                </a:lnTo>
                <a:lnTo>
                  <a:pt x="0" y="0"/>
                </a:lnTo>
                <a:close/>
              </a:path>
            </a:pathLst>
          </a:custGeom>
          <a:blipFill>
            <a:blip r:embed="rId3"/>
            <a:stretch>
              <a:fillRect l="0" t="0" r="0" b="0"/>
            </a:stretch>
          </a:blipFill>
        </p:spPr>
      </p:sp>
      <p:sp>
        <p:nvSpPr>
          <p:cNvPr name="Freeform 4" id="4"/>
          <p:cNvSpPr/>
          <p:nvPr/>
        </p:nvSpPr>
        <p:spPr>
          <a:xfrm flipH="false" flipV="false" rot="-6000">
            <a:off x="8350393" y="2029568"/>
            <a:ext cx="8146439" cy="7235825"/>
          </a:xfrm>
          <a:custGeom>
            <a:avLst/>
            <a:gdLst/>
            <a:ahLst/>
            <a:cxnLst/>
            <a:rect r="r" b="b" t="t" l="l"/>
            <a:pathLst>
              <a:path h="7235825" w="8146439">
                <a:moveTo>
                  <a:pt x="12604" y="0"/>
                </a:moveTo>
                <a:lnTo>
                  <a:pt x="8146439" y="14196"/>
                </a:lnTo>
                <a:lnTo>
                  <a:pt x="8133834" y="7235825"/>
                </a:lnTo>
                <a:lnTo>
                  <a:pt x="0" y="7221628"/>
                </a:lnTo>
                <a:lnTo>
                  <a:pt x="12604" y="0"/>
                </a:lnTo>
                <a:close/>
              </a:path>
            </a:pathLst>
          </a:custGeom>
          <a:blipFill>
            <a:blip r:embed="rId4"/>
            <a:stretch>
              <a:fillRect l="-74787" t="-44013" r="-77743" b="-15911"/>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697642"/>
            <a:ext cx="16230600" cy="1276350"/>
          </a:xfrm>
          <a:prstGeom prst="rect">
            <a:avLst/>
          </a:prstGeom>
        </p:spPr>
        <p:txBody>
          <a:bodyPr anchor="t" rtlCol="false" tIns="0" lIns="0" bIns="0" rIns="0">
            <a:spAutoFit/>
          </a:bodyPr>
          <a:lstStyle/>
          <a:p>
            <a:pPr algn="ctr" marL="0" indent="0" lvl="0">
              <a:lnSpc>
                <a:spcPts val="9600"/>
              </a:lnSpc>
              <a:spcBef>
                <a:spcPct val="0"/>
              </a:spcBef>
            </a:pPr>
            <a:r>
              <a:rPr lang="en-US" b="true" sz="8000">
                <a:solidFill>
                  <a:srgbClr val="000000"/>
                </a:solidFill>
                <a:latin typeface="Coco Gothic Bold"/>
                <a:ea typeface="Coco Gothic Bold"/>
                <a:cs typeface="Coco Gothic Bold"/>
                <a:sym typeface="Coco Gothic Bold"/>
              </a:rPr>
              <a:t>Why?</a:t>
            </a:r>
          </a:p>
        </p:txBody>
      </p:sp>
      <p:sp>
        <p:nvSpPr>
          <p:cNvPr name="TextBox 3" id="3"/>
          <p:cNvSpPr txBox="true"/>
          <p:nvPr/>
        </p:nvSpPr>
        <p:spPr>
          <a:xfrm rot="0">
            <a:off x="10757507" y="4286409"/>
            <a:ext cx="6501793" cy="1962150"/>
          </a:xfrm>
          <a:prstGeom prst="rect">
            <a:avLst/>
          </a:prstGeom>
        </p:spPr>
        <p:txBody>
          <a:bodyPr anchor="t" rtlCol="false" tIns="0" lIns="0" bIns="0" rIns="0">
            <a:spAutoFit/>
          </a:bodyPr>
          <a:lstStyle/>
          <a:p>
            <a:pPr algn="ctr" marL="0" indent="0" lvl="0">
              <a:lnSpc>
                <a:spcPts val="7679"/>
              </a:lnSpc>
              <a:spcBef>
                <a:spcPct val="0"/>
              </a:spcBef>
            </a:pPr>
            <a:r>
              <a:rPr lang="en-US" sz="6399">
                <a:solidFill>
                  <a:srgbClr val="000000"/>
                </a:solidFill>
                <a:latin typeface="FreightText Pro Light"/>
                <a:ea typeface="FreightText Pro Light"/>
                <a:cs typeface="FreightText Pro Light"/>
                <a:sym typeface="FreightText Pro Light"/>
              </a:rPr>
              <a:t>Fewer than 1 in 1000 Americans</a:t>
            </a:r>
          </a:p>
        </p:txBody>
      </p:sp>
      <p:grpSp>
        <p:nvGrpSpPr>
          <p:cNvPr name="Group 4" id="4"/>
          <p:cNvGrpSpPr/>
          <p:nvPr/>
        </p:nvGrpSpPr>
        <p:grpSpPr>
          <a:xfrm rot="0">
            <a:off x="682729" y="2686578"/>
            <a:ext cx="9869882" cy="6571722"/>
            <a:chOff x="0" y="0"/>
            <a:chExt cx="13159843" cy="8762296"/>
          </a:xfrm>
        </p:grpSpPr>
        <p:pic>
          <p:nvPicPr>
            <p:cNvPr name="Picture 5" id="5"/>
            <p:cNvPicPr>
              <a:picLocks noChangeAspect="true"/>
            </p:cNvPicPr>
            <p:nvPr/>
          </p:nvPicPr>
          <p:blipFill>
            <a:blip r:embed="rId3"/>
            <a:stretch>
              <a:fillRect/>
            </a:stretch>
          </p:blipFill>
          <p:spPr>
            <a:xfrm rot="0">
              <a:off x="-646604" y="-646604"/>
              <a:ext cx="7759247" cy="2901908"/>
            </a:xfrm>
            <a:prstGeom prst="rect">
              <a:avLst/>
            </a:prstGeom>
          </p:spPr>
        </p:pic>
        <p:pic>
          <p:nvPicPr>
            <p:cNvPr name="Picture 6" id="6"/>
            <p:cNvPicPr>
              <a:picLocks noChangeAspect="true"/>
            </p:cNvPicPr>
            <p:nvPr/>
          </p:nvPicPr>
          <p:blipFill>
            <a:blip r:embed="rId4"/>
            <a:stretch>
              <a:fillRect/>
            </a:stretch>
          </p:blipFill>
          <p:spPr>
            <a:xfrm rot="0">
              <a:off x="6047200" y="-646604"/>
              <a:ext cx="7759247" cy="2901908"/>
            </a:xfrm>
            <a:prstGeom prst="rect">
              <a:avLst/>
            </a:prstGeom>
          </p:spPr>
        </p:pic>
        <p:pic>
          <p:nvPicPr>
            <p:cNvPr name="Picture 7" id="7"/>
            <p:cNvPicPr>
              <a:picLocks noChangeAspect="true"/>
            </p:cNvPicPr>
            <p:nvPr/>
          </p:nvPicPr>
          <p:blipFill>
            <a:blip r:embed="rId5"/>
            <a:stretch>
              <a:fillRect/>
            </a:stretch>
          </p:blipFill>
          <p:spPr>
            <a:xfrm rot="0">
              <a:off x="-646604" y="1141795"/>
              <a:ext cx="7759247" cy="2901908"/>
            </a:xfrm>
            <a:prstGeom prst="rect">
              <a:avLst/>
            </a:prstGeom>
          </p:spPr>
        </p:pic>
        <p:pic>
          <p:nvPicPr>
            <p:cNvPr name="Picture 8" id="8"/>
            <p:cNvPicPr>
              <a:picLocks noChangeAspect="true"/>
            </p:cNvPicPr>
            <p:nvPr/>
          </p:nvPicPr>
          <p:blipFill>
            <a:blip r:embed="rId6"/>
            <a:stretch>
              <a:fillRect/>
            </a:stretch>
          </p:blipFill>
          <p:spPr>
            <a:xfrm rot="0">
              <a:off x="6047200" y="1141795"/>
              <a:ext cx="7759247" cy="2901908"/>
            </a:xfrm>
            <a:prstGeom prst="rect">
              <a:avLst/>
            </a:prstGeom>
          </p:spPr>
        </p:pic>
        <p:pic>
          <p:nvPicPr>
            <p:cNvPr name="Picture 9" id="9"/>
            <p:cNvPicPr>
              <a:picLocks noChangeAspect="true"/>
            </p:cNvPicPr>
            <p:nvPr/>
          </p:nvPicPr>
          <p:blipFill>
            <a:blip r:embed="rId7"/>
            <a:stretch>
              <a:fillRect/>
            </a:stretch>
          </p:blipFill>
          <p:spPr>
            <a:xfrm rot="0">
              <a:off x="6047200" y="2930194"/>
              <a:ext cx="7759247" cy="2901908"/>
            </a:xfrm>
            <a:prstGeom prst="rect">
              <a:avLst/>
            </a:prstGeom>
          </p:spPr>
        </p:pic>
        <p:pic>
          <p:nvPicPr>
            <p:cNvPr name="Picture 10" id="10"/>
            <p:cNvPicPr>
              <a:picLocks noChangeAspect="true"/>
            </p:cNvPicPr>
            <p:nvPr/>
          </p:nvPicPr>
          <p:blipFill>
            <a:blip r:embed="rId8"/>
            <a:stretch>
              <a:fillRect/>
            </a:stretch>
          </p:blipFill>
          <p:spPr>
            <a:xfrm rot="0">
              <a:off x="6047200" y="4718592"/>
              <a:ext cx="7759247" cy="2901908"/>
            </a:xfrm>
            <a:prstGeom prst="rect">
              <a:avLst/>
            </a:prstGeom>
          </p:spPr>
        </p:pic>
        <p:pic>
          <p:nvPicPr>
            <p:cNvPr name="Picture 11" id="11"/>
            <p:cNvPicPr>
              <a:picLocks noChangeAspect="true"/>
            </p:cNvPicPr>
            <p:nvPr/>
          </p:nvPicPr>
          <p:blipFill>
            <a:blip r:embed="rId9"/>
            <a:stretch>
              <a:fillRect/>
            </a:stretch>
          </p:blipFill>
          <p:spPr>
            <a:xfrm rot="0">
              <a:off x="6047200" y="6506991"/>
              <a:ext cx="7759247" cy="2901908"/>
            </a:xfrm>
            <a:prstGeom prst="rect">
              <a:avLst/>
            </a:prstGeom>
          </p:spPr>
        </p:pic>
        <p:pic>
          <p:nvPicPr>
            <p:cNvPr name="Picture 12" id="12"/>
            <p:cNvPicPr>
              <a:picLocks noChangeAspect="true"/>
            </p:cNvPicPr>
            <p:nvPr/>
          </p:nvPicPr>
          <p:blipFill>
            <a:blip r:embed="rId10"/>
            <a:stretch>
              <a:fillRect/>
            </a:stretch>
          </p:blipFill>
          <p:spPr>
            <a:xfrm rot="0">
              <a:off x="-646604" y="2930194"/>
              <a:ext cx="7759247" cy="2901908"/>
            </a:xfrm>
            <a:prstGeom prst="rect">
              <a:avLst/>
            </a:prstGeom>
          </p:spPr>
        </p:pic>
        <p:pic>
          <p:nvPicPr>
            <p:cNvPr name="Picture 13" id="13"/>
            <p:cNvPicPr>
              <a:picLocks noChangeAspect="true"/>
            </p:cNvPicPr>
            <p:nvPr/>
          </p:nvPicPr>
          <p:blipFill>
            <a:blip r:embed="rId11"/>
            <a:stretch>
              <a:fillRect/>
            </a:stretch>
          </p:blipFill>
          <p:spPr>
            <a:xfrm rot="0">
              <a:off x="-646604" y="4718592"/>
              <a:ext cx="7759247" cy="2901908"/>
            </a:xfrm>
            <a:prstGeom prst="rect">
              <a:avLst/>
            </a:prstGeom>
          </p:spPr>
        </p:pic>
        <p:pic>
          <p:nvPicPr>
            <p:cNvPr name="Picture 14" id="14"/>
            <p:cNvPicPr>
              <a:picLocks noChangeAspect="true"/>
            </p:cNvPicPr>
            <p:nvPr/>
          </p:nvPicPr>
          <p:blipFill>
            <a:blip r:embed="rId12"/>
            <a:stretch>
              <a:fillRect/>
            </a:stretch>
          </p:blipFill>
          <p:spPr>
            <a:xfrm rot="0">
              <a:off x="-646604" y="6506991"/>
              <a:ext cx="7759247" cy="2901908"/>
            </a:xfrm>
            <a:prstGeom prst="rect">
              <a:avLst/>
            </a:prstGeom>
          </p:spPr>
        </p:pic>
      </p:grpSp>
    </p:spTree>
  </p:cSld>
  <p:clrMapOvr>
    <a:masterClrMapping/>
  </p:clrMapOvr>
  <p:transition spd="fast">
    <p:fade/>
  </p:transition>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420764"/>
            <a:ext cx="16230600" cy="68897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00000"/>
                </a:solidFill>
                <a:latin typeface="FreightText Pro Light"/>
                <a:ea typeface="FreightText Pro Light"/>
                <a:cs typeface="FreightText Pro Light"/>
                <a:sym typeface="FreightText Pro Light"/>
              </a:rPr>
              <a:t>For fast, easy, and portable morse code</a:t>
            </a:r>
          </a:p>
        </p:txBody>
      </p:sp>
      <p:sp>
        <p:nvSpPr>
          <p:cNvPr name="TextBox 3" id="3"/>
          <p:cNvSpPr txBox="true"/>
          <p:nvPr/>
        </p:nvSpPr>
        <p:spPr>
          <a:xfrm rot="0">
            <a:off x="1028700" y="3787140"/>
            <a:ext cx="16230600" cy="2750820"/>
          </a:xfrm>
          <a:prstGeom prst="rect">
            <a:avLst/>
          </a:prstGeom>
        </p:spPr>
        <p:txBody>
          <a:bodyPr anchor="t" rtlCol="false" tIns="0" lIns="0" bIns="0" rIns="0">
            <a:spAutoFit/>
          </a:bodyPr>
          <a:lstStyle/>
          <a:p>
            <a:pPr algn="ctr" marL="0" indent="0" lvl="0">
              <a:lnSpc>
                <a:spcPts val="10560"/>
              </a:lnSpc>
            </a:pPr>
            <a:r>
              <a:rPr lang="en-US" b="true" sz="9600">
                <a:solidFill>
                  <a:srgbClr val="000000"/>
                </a:solidFill>
                <a:latin typeface="Coco Gothic Bold"/>
                <a:ea typeface="Coco Gothic Bold"/>
                <a:cs typeface="Coco Gothic Bold"/>
                <a:sym typeface="Coco Gothic Bold"/>
              </a:rPr>
              <a:t>Introducing: Morse Code Translator Device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3095" y="550369"/>
            <a:ext cx="7524633" cy="10032844"/>
          </a:xfrm>
          <a:custGeom>
            <a:avLst/>
            <a:gdLst/>
            <a:ahLst/>
            <a:cxnLst/>
            <a:rect r="r" b="b" t="t" l="l"/>
            <a:pathLst>
              <a:path h="10032844" w="7524633">
                <a:moveTo>
                  <a:pt x="0" y="0"/>
                </a:moveTo>
                <a:lnTo>
                  <a:pt x="7524633" y="0"/>
                </a:lnTo>
                <a:lnTo>
                  <a:pt x="7524633" y="10032844"/>
                </a:lnTo>
                <a:lnTo>
                  <a:pt x="0" y="10032844"/>
                </a:lnTo>
                <a:lnTo>
                  <a:pt x="0" y="0"/>
                </a:lnTo>
                <a:close/>
              </a:path>
            </a:pathLst>
          </a:custGeom>
          <a:blipFill>
            <a:blip r:embed="rId3"/>
            <a:stretch>
              <a:fillRect l="0" t="0" r="0" b="0"/>
            </a:stretch>
          </a:blipFill>
        </p:spPr>
      </p:sp>
      <p:sp>
        <p:nvSpPr>
          <p:cNvPr name="Freeform 3" id="3"/>
          <p:cNvSpPr/>
          <p:nvPr/>
        </p:nvSpPr>
        <p:spPr>
          <a:xfrm flipH="false" flipV="false" rot="-5400000">
            <a:off x="6481959" y="-936005"/>
            <a:ext cx="10287000" cy="13716000"/>
          </a:xfrm>
          <a:custGeom>
            <a:avLst/>
            <a:gdLst/>
            <a:ahLst/>
            <a:cxnLst/>
            <a:rect r="r" b="b" t="t" l="l"/>
            <a:pathLst>
              <a:path h="13716000" w="10287000">
                <a:moveTo>
                  <a:pt x="0" y="0"/>
                </a:moveTo>
                <a:lnTo>
                  <a:pt x="10287000" y="0"/>
                </a:lnTo>
                <a:lnTo>
                  <a:pt x="10287000" y="13716000"/>
                </a:lnTo>
                <a:lnTo>
                  <a:pt x="0" y="13716000"/>
                </a:lnTo>
                <a:lnTo>
                  <a:pt x="0" y="0"/>
                </a:lnTo>
                <a:close/>
              </a:path>
            </a:pathLst>
          </a:custGeom>
          <a:blipFill>
            <a:blip r:embed="rId3"/>
            <a:stretch>
              <a:fillRect l="0" t="0" r="0" b="0"/>
            </a:stretch>
          </a:blipFill>
        </p:spPr>
      </p:sp>
      <p:sp>
        <p:nvSpPr>
          <p:cNvPr name="TextBox 4" id="4"/>
          <p:cNvSpPr txBox="true"/>
          <p:nvPr/>
        </p:nvSpPr>
        <p:spPr>
          <a:xfrm rot="0">
            <a:off x="5048548" y="-8830"/>
            <a:ext cx="8190905" cy="1374625"/>
          </a:xfrm>
          <a:prstGeom prst="rect">
            <a:avLst/>
          </a:prstGeom>
        </p:spPr>
        <p:txBody>
          <a:bodyPr anchor="t" rtlCol="false" tIns="0" lIns="0" bIns="0" rIns="0">
            <a:spAutoFit/>
          </a:bodyPr>
          <a:lstStyle/>
          <a:p>
            <a:pPr algn="ctr">
              <a:lnSpc>
                <a:spcPts val="10858"/>
              </a:lnSpc>
            </a:pPr>
            <a:r>
              <a:rPr lang="en-US" sz="7755" b="true">
                <a:solidFill>
                  <a:srgbClr val="702CED"/>
                </a:solidFill>
                <a:latin typeface="Coco Gothic Bold"/>
                <a:ea typeface="Coco Gothic Bold"/>
                <a:cs typeface="Coco Gothic Bold"/>
                <a:sym typeface="Coco Gothic Bold"/>
              </a:rPr>
              <a:t>Device Overhead</a:t>
            </a:r>
          </a:p>
        </p:txBody>
      </p:sp>
      <p:sp>
        <p:nvSpPr>
          <p:cNvPr name="Freeform 5" id="5"/>
          <p:cNvSpPr/>
          <p:nvPr/>
        </p:nvSpPr>
        <p:spPr>
          <a:xfrm flipH="false" flipV="false" rot="-5400000">
            <a:off x="2901143" y="7385857"/>
            <a:ext cx="11228415" cy="14973300"/>
          </a:xfrm>
          <a:custGeom>
            <a:avLst/>
            <a:gdLst/>
            <a:ahLst/>
            <a:cxnLst/>
            <a:rect r="r" b="b" t="t" l="l"/>
            <a:pathLst>
              <a:path h="14973300" w="11228415">
                <a:moveTo>
                  <a:pt x="0" y="0"/>
                </a:moveTo>
                <a:lnTo>
                  <a:pt x="11228414" y="0"/>
                </a:lnTo>
                <a:lnTo>
                  <a:pt x="11228414" y="14973300"/>
                </a:lnTo>
                <a:lnTo>
                  <a:pt x="0" y="14973300"/>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80237" y="1659080"/>
            <a:ext cx="10127526" cy="6968840"/>
            <a:chOff x="0" y="0"/>
            <a:chExt cx="13503368" cy="9291786"/>
          </a:xfrm>
        </p:grpSpPr>
        <p:sp>
          <p:nvSpPr>
            <p:cNvPr name="Freeform 3" id="3"/>
            <p:cNvSpPr/>
            <p:nvPr/>
          </p:nvSpPr>
          <p:spPr>
            <a:xfrm flipH="false" flipV="false" rot="0">
              <a:off x="0" y="0"/>
              <a:ext cx="6204126" cy="9018960"/>
            </a:xfrm>
            <a:custGeom>
              <a:avLst/>
              <a:gdLst/>
              <a:ahLst/>
              <a:cxnLst/>
              <a:rect r="r" b="b" t="t" l="l"/>
              <a:pathLst>
                <a:path h="9018960" w="6204126">
                  <a:moveTo>
                    <a:pt x="0" y="0"/>
                  </a:moveTo>
                  <a:lnTo>
                    <a:pt x="6204126" y="0"/>
                  </a:lnTo>
                  <a:lnTo>
                    <a:pt x="6204126" y="9018960"/>
                  </a:lnTo>
                  <a:lnTo>
                    <a:pt x="0" y="9018960"/>
                  </a:lnTo>
                  <a:lnTo>
                    <a:pt x="0" y="0"/>
                  </a:lnTo>
                  <a:close/>
                </a:path>
              </a:pathLst>
            </a:custGeom>
            <a:blipFill>
              <a:blip r:embed="rId3"/>
              <a:stretch>
                <a:fillRect l="-25384" t="-5376" r="-26293" b="-5869"/>
              </a:stretch>
            </a:blipFill>
          </p:spPr>
        </p:sp>
        <p:sp>
          <p:nvSpPr>
            <p:cNvPr name="Freeform 4" id="4"/>
            <p:cNvSpPr/>
            <p:nvPr/>
          </p:nvSpPr>
          <p:spPr>
            <a:xfrm flipH="false" flipV="false" rot="-66000">
              <a:off x="6595437" y="-64601"/>
              <a:ext cx="6996492" cy="9420988"/>
            </a:xfrm>
            <a:custGeom>
              <a:avLst/>
              <a:gdLst/>
              <a:ahLst/>
              <a:cxnLst/>
              <a:rect r="r" b="b" t="t" l="l"/>
              <a:pathLst>
                <a:path h="9420988" w="6996492">
                  <a:moveTo>
                    <a:pt x="178379" y="0"/>
                  </a:moveTo>
                  <a:lnTo>
                    <a:pt x="6996492" y="130914"/>
                  </a:lnTo>
                  <a:lnTo>
                    <a:pt x="6818113" y="9420988"/>
                  </a:lnTo>
                  <a:lnTo>
                    <a:pt x="0" y="9290074"/>
                  </a:lnTo>
                  <a:lnTo>
                    <a:pt x="178379" y="0"/>
                  </a:lnTo>
                  <a:close/>
                </a:path>
              </a:pathLst>
            </a:custGeom>
            <a:blipFill>
              <a:blip r:embed="rId4"/>
              <a:stretch>
                <a:fillRect l="-14256" t="-15399" r="-17519" b="-15085"/>
              </a:stretch>
            </a:blipFill>
          </p:spPr>
        </p:sp>
      </p:grpSp>
      <p:sp>
        <p:nvSpPr>
          <p:cNvPr name="TextBox 5" id="5"/>
          <p:cNvSpPr txBox="true"/>
          <p:nvPr/>
        </p:nvSpPr>
        <p:spPr>
          <a:xfrm rot="0">
            <a:off x="5485879" y="27280"/>
            <a:ext cx="7316242" cy="1374625"/>
          </a:xfrm>
          <a:prstGeom prst="rect">
            <a:avLst/>
          </a:prstGeom>
        </p:spPr>
        <p:txBody>
          <a:bodyPr anchor="t" rtlCol="false" tIns="0" lIns="0" bIns="0" rIns="0">
            <a:spAutoFit/>
          </a:bodyPr>
          <a:lstStyle/>
          <a:p>
            <a:pPr algn="ctr">
              <a:lnSpc>
                <a:spcPts val="10858"/>
              </a:lnSpc>
              <a:spcBef>
                <a:spcPct val="0"/>
              </a:spcBef>
            </a:pPr>
            <a:r>
              <a:rPr lang="en-US" b="true" sz="7755">
                <a:solidFill>
                  <a:srgbClr val="000000"/>
                </a:solidFill>
                <a:latin typeface="Coco Gothic Bold"/>
                <a:ea typeface="Coco Gothic Bold"/>
                <a:cs typeface="Coco Gothic Bold"/>
                <a:sym typeface="Coco Gothic Bold"/>
              </a:rPr>
              <a:t>Component List</a:t>
            </a:r>
          </a:p>
        </p:txBody>
      </p:sp>
      <p:sp>
        <p:nvSpPr>
          <p:cNvPr name="TextBox 6" id="6"/>
          <p:cNvSpPr txBox="true"/>
          <p:nvPr/>
        </p:nvSpPr>
        <p:spPr>
          <a:xfrm rot="0">
            <a:off x="5162859" y="8767730"/>
            <a:ext cx="7962283" cy="866841"/>
          </a:xfrm>
          <a:prstGeom prst="rect">
            <a:avLst/>
          </a:prstGeom>
        </p:spPr>
        <p:txBody>
          <a:bodyPr anchor="t" rtlCol="false" tIns="0" lIns="0" bIns="0" rIns="0">
            <a:spAutoFit/>
          </a:bodyPr>
          <a:lstStyle/>
          <a:p>
            <a:pPr algn="ctr">
              <a:lnSpc>
                <a:spcPts val="7060"/>
              </a:lnSpc>
            </a:pPr>
            <a:r>
              <a:rPr lang="en-US" sz="5042" b="true">
                <a:solidFill>
                  <a:srgbClr val="000000"/>
                </a:solidFill>
                <a:latin typeface="FreightText Pro Medium"/>
                <a:ea typeface="FreightText Pro Medium"/>
                <a:cs typeface="FreightText Pro Medium"/>
                <a:sym typeface="FreightText Pro Medium"/>
              </a:rPr>
              <a:t>2022 Offensive Summit Badge</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999">
            <a:off x="6770939" y="2297094"/>
            <a:ext cx="4746122" cy="5692811"/>
          </a:xfrm>
          <a:custGeom>
            <a:avLst/>
            <a:gdLst/>
            <a:ahLst/>
            <a:cxnLst/>
            <a:rect r="r" b="b" t="t" l="l"/>
            <a:pathLst>
              <a:path h="5692811" w="4746122">
                <a:moveTo>
                  <a:pt x="0" y="143673"/>
                </a:moveTo>
                <a:lnTo>
                  <a:pt x="4571733" y="0"/>
                </a:lnTo>
                <a:lnTo>
                  <a:pt x="4746122" y="5549139"/>
                </a:lnTo>
                <a:lnTo>
                  <a:pt x="174389" y="5692812"/>
                </a:lnTo>
                <a:lnTo>
                  <a:pt x="0" y="143673"/>
                </a:lnTo>
                <a:close/>
              </a:path>
            </a:pathLst>
          </a:custGeom>
          <a:blipFill>
            <a:blip r:embed="rId2"/>
            <a:stretch>
              <a:fillRect l="-72575" t="-92092" r="-72166" b="-79963"/>
            </a:stretch>
          </a:blipFill>
        </p:spPr>
      </p:sp>
      <p:sp>
        <p:nvSpPr>
          <p:cNvPr name="TextBox 3" id="3"/>
          <p:cNvSpPr txBox="true"/>
          <p:nvPr/>
        </p:nvSpPr>
        <p:spPr>
          <a:xfrm rot="0">
            <a:off x="5485879" y="27280"/>
            <a:ext cx="7316242" cy="1374625"/>
          </a:xfrm>
          <a:prstGeom prst="rect">
            <a:avLst/>
          </a:prstGeom>
        </p:spPr>
        <p:txBody>
          <a:bodyPr anchor="t" rtlCol="false" tIns="0" lIns="0" bIns="0" rIns="0">
            <a:spAutoFit/>
          </a:bodyPr>
          <a:lstStyle/>
          <a:p>
            <a:pPr algn="ctr">
              <a:lnSpc>
                <a:spcPts val="10858"/>
              </a:lnSpc>
              <a:spcBef>
                <a:spcPct val="0"/>
              </a:spcBef>
            </a:pPr>
            <a:r>
              <a:rPr lang="en-US" b="true" sz="7755">
                <a:solidFill>
                  <a:srgbClr val="000000"/>
                </a:solidFill>
                <a:latin typeface="Coco Gothic Bold"/>
                <a:ea typeface="Coco Gothic Bold"/>
                <a:cs typeface="Coco Gothic Bold"/>
                <a:sym typeface="Coco Gothic Bold"/>
              </a:rPr>
              <a:t>Component List</a:t>
            </a:r>
          </a:p>
        </p:txBody>
      </p:sp>
      <p:sp>
        <p:nvSpPr>
          <p:cNvPr name="TextBox 4" id="4"/>
          <p:cNvSpPr txBox="true"/>
          <p:nvPr/>
        </p:nvSpPr>
        <p:spPr>
          <a:xfrm rot="0">
            <a:off x="7433240" y="8767730"/>
            <a:ext cx="3421521" cy="866841"/>
          </a:xfrm>
          <a:prstGeom prst="rect">
            <a:avLst/>
          </a:prstGeom>
        </p:spPr>
        <p:txBody>
          <a:bodyPr anchor="t" rtlCol="false" tIns="0" lIns="0" bIns="0" rIns="0">
            <a:spAutoFit/>
          </a:bodyPr>
          <a:lstStyle/>
          <a:p>
            <a:pPr algn="ctr">
              <a:lnSpc>
                <a:spcPts val="7060"/>
              </a:lnSpc>
            </a:pPr>
            <a:r>
              <a:rPr lang="en-US" sz="5042" b="true">
                <a:solidFill>
                  <a:srgbClr val="000000"/>
                </a:solidFill>
                <a:latin typeface="FreightText Pro Medium"/>
                <a:ea typeface="FreightText Pro Medium"/>
                <a:cs typeface="FreightText Pro Medium"/>
                <a:sym typeface="FreightText Pro Medium"/>
              </a:rPr>
              <a:t>128x128 LCD</a:t>
            </a:r>
          </a:p>
        </p:txBody>
      </p:sp>
      <p:grpSp>
        <p:nvGrpSpPr>
          <p:cNvPr name="Group 5" id="5"/>
          <p:cNvGrpSpPr/>
          <p:nvPr/>
        </p:nvGrpSpPr>
        <p:grpSpPr>
          <a:xfrm rot="0">
            <a:off x="1313147" y="2367561"/>
            <a:ext cx="15661707" cy="5834576"/>
            <a:chOff x="0" y="0"/>
            <a:chExt cx="20882276" cy="7779435"/>
          </a:xfrm>
        </p:grpSpPr>
        <p:sp>
          <p:nvSpPr>
            <p:cNvPr name="Freeform 6" id="6"/>
            <p:cNvSpPr/>
            <p:nvPr/>
          </p:nvSpPr>
          <p:spPr>
            <a:xfrm flipH="false" flipV="false" rot="0">
              <a:off x="0" y="125643"/>
              <a:ext cx="7203568" cy="7653791"/>
            </a:xfrm>
            <a:custGeom>
              <a:avLst/>
              <a:gdLst/>
              <a:ahLst/>
              <a:cxnLst/>
              <a:rect r="r" b="b" t="t" l="l"/>
              <a:pathLst>
                <a:path h="7653791" w="7203568">
                  <a:moveTo>
                    <a:pt x="0" y="0"/>
                  </a:moveTo>
                  <a:lnTo>
                    <a:pt x="7203568" y="0"/>
                  </a:lnTo>
                  <a:lnTo>
                    <a:pt x="7203568" y="7653792"/>
                  </a:lnTo>
                  <a:lnTo>
                    <a:pt x="0" y="7653792"/>
                  </a:lnTo>
                  <a:lnTo>
                    <a:pt x="0" y="0"/>
                  </a:lnTo>
                  <a:close/>
                </a:path>
              </a:pathLst>
            </a:custGeom>
            <a:blipFill>
              <a:blip r:embed="rId3"/>
              <a:stretch>
                <a:fillRect l="-51482" t="-85849" r="-40304" b="-54824"/>
              </a:stretch>
            </a:blipFill>
          </p:spPr>
        </p:sp>
        <p:sp>
          <p:nvSpPr>
            <p:cNvPr name="Freeform 7" id="7"/>
            <p:cNvSpPr/>
            <p:nvPr/>
          </p:nvSpPr>
          <p:spPr>
            <a:xfrm flipH="true" flipV="false" rot="0">
              <a:off x="13678708" y="0"/>
              <a:ext cx="7203568" cy="7653791"/>
            </a:xfrm>
            <a:custGeom>
              <a:avLst/>
              <a:gdLst/>
              <a:ahLst/>
              <a:cxnLst/>
              <a:rect r="r" b="b" t="t" l="l"/>
              <a:pathLst>
                <a:path h="7653791" w="7203568">
                  <a:moveTo>
                    <a:pt x="7203568" y="0"/>
                  </a:moveTo>
                  <a:lnTo>
                    <a:pt x="0" y="0"/>
                  </a:lnTo>
                  <a:lnTo>
                    <a:pt x="0" y="7653791"/>
                  </a:lnTo>
                  <a:lnTo>
                    <a:pt x="7203568" y="7653791"/>
                  </a:lnTo>
                  <a:lnTo>
                    <a:pt x="7203568" y="0"/>
                  </a:lnTo>
                  <a:close/>
                </a:path>
              </a:pathLst>
            </a:custGeom>
            <a:blipFill>
              <a:blip r:embed="rId3"/>
              <a:stretch>
                <a:fillRect l="-51482" t="-85849" r="-40304" b="-54824"/>
              </a:stretch>
            </a:blipFill>
          </p:spPr>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2000">
            <a:off x="11136241" y="2097551"/>
            <a:ext cx="6091899" cy="6091899"/>
          </a:xfrm>
          <a:custGeom>
            <a:avLst/>
            <a:gdLst/>
            <a:ahLst/>
            <a:cxnLst/>
            <a:rect r="r" b="b" t="t" l="l"/>
            <a:pathLst>
              <a:path h="6091899" w="6091899">
                <a:moveTo>
                  <a:pt x="0" y="225369"/>
                </a:moveTo>
                <a:lnTo>
                  <a:pt x="5866529" y="0"/>
                </a:lnTo>
                <a:lnTo>
                  <a:pt x="6091898" y="5866529"/>
                </a:lnTo>
                <a:lnTo>
                  <a:pt x="225369" y="6091898"/>
                </a:lnTo>
                <a:lnTo>
                  <a:pt x="0" y="225369"/>
                </a:lnTo>
                <a:close/>
              </a:path>
            </a:pathLst>
          </a:custGeom>
          <a:blipFill>
            <a:blip r:embed="rId2"/>
            <a:stretch>
              <a:fillRect l="-54862" t="-95815" r="-65335" b="-97781"/>
            </a:stretch>
          </a:blipFill>
        </p:spPr>
      </p:sp>
      <p:sp>
        <p:nvSpPr>
          <p:cNvPr name="Freeform 3" id="3"/>
          <p:cNvSpPr/>
          <p:nvPr/>
        </p:nvSpPr>
        <p:spPr>
          <a:xfrm flipH="false" flipV="false" rot="0">
            <a:off x="236783" y="2117246"/>
            <a:ext cx="6052508" cy="6052508"/>
          </a:xfrm>
          <a:custGeom>
            <a:avLst/>
            <a:gdLst/>
            <a:ahLst/>
            <a:cxnLst/>
            <a:rect r="r" b="b" t="t" l="l"/>
            <a:pathLst>
              <a:path h="6052508" w="6052508">
                <a:moveTo>
                  <a:pt x="0" y="0"/>
                </a:moveTo>
                <a:lnTo>
                  <a:pt x="6052509" y="0"/>
                </a:lnTo>
                <a:lnTo>
                  <a:pt x="6052509" y="6052508"/>
                </a:lnTo>
                <a:lnTo>
                  <a:pt x="0" y="6052508"/>
                </a:lnTo>
                <a:lnTo>
                  <a:pt x="0" y="0"/>
                </a:lnTo>
                <a:close/>
              </a:path>
            </a:pathLst>
          </a:custGeom>
          <a:blipFill>
            <a:blip r:embed="rId3"/>
            <a:stretch>
              <a:fillRect l="-126198" t="-160956" r="-78457" b="-145252"/>
            </a:stretch>
          </a:blipFill>
        </p:spPr>
      </p:sp>
      <p:sp>
        <p:nvSpPr>
          <p:cNvPr name="Freeform 4" id="4"/>
          <p:cNvSpPr/>
          <p:nvPr/>
        </p:nvSpPr>
        <p:spPr>
          <a:xfrm flipH="false" flipV="false" rot="150000">
            <a:off x="5885898" y="2290073"/>
            <a:ext cx="5706854" cy="5706854"/>
          </a:xfrm>
          <a:custGeom>
            <a:avLst/>
            <a:gdLst/>
            <a:ahLst/>
            <a:cxnLst/>
            <a:rect r="r" b="b" t="t" l="l"/>
            <a:pathLst>
              <a:path h="5706854" w="5706854">
                <a:moveTo>
                  <a:pt x="0" y="238743"/>
                </a:moveTo>
                <a:lnTo>
                  <a:pt x="5468111" y="0"/>
                </a:lnTo>
                <a:lnTo>
                  <a:pt x="5706853" y="5468111"/>
                </a:lnTo>
                <a:lnTo>
                  <a:pt x="238743" y="5706854"/>
                </a:lnTo>
                <a:lnTo>
                  <a:pt x="0" y="238743"/>
                </a:lnTo>
                <a:close/>
              </a:path>
            </a:pathLst>
          </a:custGeom>
          <a:blipFill>
            <a:blip r:embed="rId4"/>
            <a:stretch>
              <a:fillRect l="-92543" t="-152191" r="-107568" b="-147958"/>
            </a:stretch>
          </a:blipFill>
        </p:spPr>
      </p:sp>
      <p:sp>
        <p:nvSpPr>
          <p:cNvPr name="TextBox 5" id="5"/>
          <p:cNvSpPr txBox="true"/>
          <p:nvPr/>
        </p:nvSpPr>
        <p:spPr>
          <a:xfrm rot="0">
            <a:off x="5485879" y="27280"/>
            <a:ext cx="7316242" cy="1374625"/>
          </a:xfrm>
          <a:prstGeom prst="rect">
            <a:avLst/>
          </a:prstGeom>
        </p:spPr>
        <p:txBody>
          <a:bodyPr anchor="t" rtlCol="false" tIns="0" lIns="0" bIns="0" rIns="0">
            <a:spAutoFit/>
          </a:bodyPr>
          <a:lstStyle/>
          <a:p>
            <a:pPr algn="ctr">
              <a:lnSpc>
                <a:spcPts val="10858"/>
              </a:lnSpc>
              <a:spcBef>
                <a:spcPct val="0"/>
              </a:spcBef>
            </a:pPr>
            <a:r>
              <a:rPr lang="en-US" b="true" sz="7755">
                <a:solidFill>
                  <a:srgbClr val="000000"/>
                </a:solidFill>
                <a:latin typeface="Coco Gothic Bold"/>
                <a:ea typeface="Coco Gothic Bold"/>
                <a:cs typeface="Coco Gothic Bold"/>
                <a:sym typeface="Coco Gothic Bold"/>
              </a:rPr>
              <a:t>Component List</a:t>
            </a:r>
          </a:p>
        </p:txBody>
      </p:sp>
      <p:sp>
        <p:nvSpPr>
          <p:cNvPr name="TextBox 6" id="6"/>
          <p:cNvSpPr txBox="true"/>
          <p:nvPr/>
        </p:nvSpPr>
        <p:spPr>
          <a:xfrm rot="0">
            <a:off x="5656651" y="8767730"/>
            <a:ext cx="6974698" cy="866841"/>
          </a:xfrm>
          <a:prstGeom prst="rect">
            <a:avLst/>
          </a:prstGeom>
        </p:spPr>
        <p:txBody>
          <a:bodyPr anchor="t" rtlCol="false" tIns="0" lIns="0" bIns="0" rIns="0">
            <a:spAutoFit/>
          </a:bodyPr>
          <a:lstStyle/>
          <a:p>
            <a:pPr algn="ctr">
              <a:lnSpc>
                <a:spcPts val="7060"/>
              </a:lnSpc>
            </a:pPr>
            <a:r>
              <a:rPr lang="en-US" sz="5042" b="true">
                <a:solidFill>
                  <a:srgbClr val="000000"/>
                </a:solidFill>
                <a:latin typeface="FreightText Pro Medium"/>
                <a:ea typeface="FreightText Pro Medium"/>
                <a:cs typeface="FreightText Pro Medium"/>
                <a:sym typeface="FreightText Pro Medium"/>
              </a:rPr>
              <a:t>37 in 1 Sensor Kit: Joystick</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999">
            <a:off x="6095030" y="2092997"/>
            <a:ext cx="6097940" cy="6097940"/>
          </a:xfrm>
          <a:custGeom>
            <a:avLst/>
            <a:gdLst/>
            <a:ahLst/>
            <a:cxnLst/>
            <a:rect r="r" b="b" t="t" l="l"/>
            <a:pathLst>
              <a:path h="6097940" w="6097940">
                <a:moveTo>
                  <a:pt x="0" y="185797"/>
                </a:moveTo>
                <a:lnTo>
                  <a:pt x="5912143" y="0"/>
                </a:lnTo>
                <a:lnTo>
                  <a:pt x="6097940" y="5912144"/>
                </a:lnTo>
                <a:lnTo>
                  <a:pt x="185797" y="6097940"/>
                </a:lnTo>
                <a:lnTo>
                  <a:pt x="0" y="185797"/>
                </a:lnTo>
                <a:close/>
              </a:path>
            </a:pathLst>
          </a:custGeom>
          <a:blipFill>
            <a:blip r:embed="rId2"/>
            <a:stretch>
              <a:fillRect l="-66774" t="-115407" r="-79840" b="-113412"/>
            </a:stretch>
          </a:blipFill>
        </p:spPr>
      </p:sp>
      <p:sp>
        <p:nvSpPr>
          <p:cNvPr name="Freeform 3" id="3"/>
          <p:cNvSpPr/>
          <p:nvPr/>
        </p:nvSpPr>
        <p:spPr>
          <a:xfrm flipH="false" flipV="false" rot="0">
            <a:off x="1361279" y="2962381"/>
            <a:ext cx="4825190" cy="4825190"/>
          </a:xfrm>
          <a:custGeom>
            <a:avLst/>
            <a:gdLst/>
            <a:ahLst/>
            <a:cxnLst/>
            <a:rect r="r" b="b" t="t" l="l"/>
            <a:pathLst>
              <a:path h="4825190" w="4825190">
                <a:moveTo>
                  <a:pt x="0" y="0"/>
                </a:moveTo>
                <a:lnTo>
                  <a:pt x="4825190" y="0"/>
                </a:lnTo>
                <a:lnTo>
                  <a:pt x="4825190" y="4825190"/>
                </a:lnTo>
                <a:lnTo>
                  <a:pt x="0" y="4825190"/>
                </a:lnTo>
                <a:lnTo>
                  <a:pt x="0" y="0"/>
                </a:lnTo>
                <a:close/>
              </a:path>
            </a:pathLst>
          </a:custGeom>
          <a:blipFill>
            <a:blip r:embed="rId3"/>
            <a:stretch>
              <a:fillRect l="-57714" t="-112811" r="-50642" b="-64998"/>
            </a:stretch>
          </a:blipFill>
        </p:spPr>
      </p:sp>
      <p:sp>
        <p:nvSpPr>
          <p:cNvPr name="Freeform 4" id="4"/>
          <p:cNvSpPr/>
          <p:nvPr/>
        </p:nvSpPr>
        <p:spPr>
          <a:xfrm flipH="false" flipV="false" rot="0">
            <a:off x="11633504" y="2562078"/>
            <a:ext cx="5625796" cy="5625796"/>
          </a:xfrm>
          <a:custGeom>
            <a:avLst/>
            <a:gdLst/>
            <a:ahLst/>
            <a:cxnLst/>
            <a:rect r="r" b="b" t="t" l="l"/>
            <a:pathLst>
              <a:path h="5625796" w="5625796">
                <a:moveTo>
                  <a:pt x="0" y="0"/>
                </a:moveTo>
                <a:lnTo>
                  <a:pt x="5625796" y="0"/>
                </a:lnTo>
                <a:lnTo>
                  <a:pt x="5625796" y="5625796"/>
                </a:lnTo>
                <a:lnTo>
                  <a:pt x="0" y="5625796"/>
                </a:lnTo>
                <a:lnTo>
                  <a:pt x="0" y="0"/>
                </a:lnTo>
                <a:close/>
              </a:path>
            </a:pathLst>
          </a:custGeom>
          <a:blipFill>
            <a:blip r:embed="rId4"/>
            <a:stretch>
              <a:fillRect l="-72896" t="-119835" r="-58947" b="-89289"/>
            </a:stretch>
          </a:blipFill>
        </p:spPr>
      </p:sp>
      <p:sp>
        <p:nvSpPr>
          <p:cNvPr name="TextBox 5" id="5"/>
          <p:cNvSpPr txBox="true"/>
          <p:nvPr/>
        </p:nvSpPr>
        <p:spPr>
          <a:xfrm rot="0">
            <a:off x="5485879" y="27280"/>
            <a:ext cx="7316242" cy="1374625"/>
          </a:xfrm>
          <a:prstGeom prst="rect">
            <a:avLst/>
          </a:prstGeom>
        </p:spPr>
        <p:txBody>
          <a:bodyPr anchor="t" rtlCol="false" tIns="0" lIns="0" bIns="0" rIns="0">
            <a:spAutoFit/>
          </a:bodyPr>
          <a:lstStyle/>
          <a:p>
            <a:pPr algn="ctr">
              <a:lnSpc>
                <a:spcPts val="10858"/>
              </a:lnSpc>
              <a:spcBef>
                <a:spcPct val="0"/>
              </a:spcBef>
            </a:pPr>
            <a:r>
              <a:rPr lang="en-US" b="true" sz="7755">
                <a:solidFill>
                  <a:srgbClr val="000000"/>
                </a:solidFill>
                <a:latin typeface="Coco Gothic Bold"/>
                <a:ea typeface="Coco Gothic Bold"/>
                <a:cs typeface="Coco Gothic Bold"/>
                <a:sym typeface="Coco Gothic Bold"/>
              </a:rPr>
              <a:t>Component List</a:t>
            </a:r>
          </a:p>
        </p:txBody>
      </p:sp>
      <p:sp>
        <p:nvSpPr>
          <p:cNvPr name="TextBox 6" id="6"/>
          <p:cNvSpPr txBox="true"/>
          <p:nvPr/>
        </p:nvSpPr>
        <p:spPr>
          <a:xfrm rot="0">
            <a:off x="4757411" y="8767730"/>
            <a:ext cx="8773178" cy="866841"/>
          </a:xfrm>
          <a:prstGeom prst="rect">
            <a:avLst/>
          </a:prstGeom>
        </p:spPr>
        <p:txBody>
          <a:bodyPr anchor="t" rtlCol="false" tIns="0" lIns="0" bIns="0" rIns="0">
            <a:spAutoFit/>
          </a:bodyPr>
          <a:lstStyle/>
          <a:p>
            <a:pPr algn="ctr">
              <a:lnSpc>
                <a:spcPts val="7060"/>
              </a:lnSpc>
            </a:pPr>
            <a:r>
              <a:rPr lang="en-US" sz="5042" b="true">
                <a:solidFill>
                  <a:srgbClr val="000000"/>
                </a:solidFill>
                <a:latin typeface="FreightText Pro Medium"/>
                <a:ea typeface="FreightText Pro Medium"/>
                <a:cs typeface="FreightText Pro Medium"/>
                <a:sym typeface="FreightText Pro Medium"/>
              </a:rPr>
              <a:t>37 in 1 Sensor Kit: Passive Buzzer</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999">
            <a:off x="2249359" y="1891475"/>
            <a:ext cx="7096974" cy="7096974"/>
          </a:xfrm>
          <a:custGeom>
            <a:avLst/>
            <a:gdLst/>
            <a:ahLst/>
            <a:cxnLst/>
            <a:rect r="r" b="b" t="t" l="l"/>
            <a:pathLst>
              <a:path h="7096974" w="7096974">
                <a:moveTo>
                  <a:pt x="0" y="216236"/>
                </a:moveTo>
                <a:lnTo>
                  <a:pt x="6880738" y="0"/>
                </a:lnTo>
                <a:lnTo>
                  <a:pt x="7096974" y="6880738"/>
                </a:lnTo>
                <a:lnTo>
                  <a:pt x="216236" y="7096974"/>
                </a:lnTo>
                <a:lnTo>
                  <a:pt x="0" y="216236"/>
                </a:lnTo>
                <a:close/>
              </a:path>
            </a:pathLst>
          </a:custGeom>
          <a:blipFill>
            <a:blip r:embed="rId2"/>
            <a:stretch>
              <a:fillRect l="-49157" t="-88066" r="-36654" b="-59682"/>
            </a:stretch>
          </a:blipFill>
        </p:spPr>
      </p:sp>
      <p:sp>
        <p:nvSpPr>
          <p:cNvPr name="Freeform 3" id="3"/>
          <p:cNvSpPr/>
          <p:nvPr/>
        </p:nvSpPr>
        <p:spPr>
          <a:xfrm flipH="false" flipV="false" rot="479999">
            <a:off x="8711382" y="1051229"/>
            <a:ext cx="8181477" cy="8181477"/>
          </a:xfrm>
          <a:custGeom>
            <a:avLst/>
            <a:gdLst/>
            <a:ahLst/>
            <a:cxnLst/>
            <a:rect r="r" b="b" t="t" l="l"/>
            <a:pathLst>
              <a:path h="8181477" w="8181477">
                <a:moveTo>
                  <a:pt x="0" y="1008146"/>
                </a:moveTo>
                <a:lnTo>
                  <a:pt x="7173331" y="0"/>
                </a:lnTo>
                <a:lnTo>
                  <a:pt x="8181477" y="7173331"/>
                </a:lnTo>
                <a:lnTo>
                  <a:pt x="1008146" y="8181477"/>
                </a:lnTo>
                <a:lnTo>
                  <a:pt x="0" y="1008146"/>
                </a:lnTo>
                <a:close/>
              </a:path>
            </a:pathLst>
          </a:custGeom>
          <a:blipFill>
            <a:blip r:embed="rId3"/>
            <a:stretch>
              <a:fillRect l="-59537" t="-89114" r="-35055" b="-70343"/>
            </a:stretch>
          </a:blipFill>
        </p:spPr>
      </p:sp>
      <p:sp>
        <p:nvSpPr>
          <p:cNvPr name="TextBox 4" id="4"/>
          <p:cNvSpPr txBox="true"/>
          <p:nvPr/>
        </p:nvSpPr>
        <p:spPr>
          <a:xfrm rot="0">
            <a:off x="5485879" y="27280"/>
            <a:ext cx="7316242" cy="1374625"/>
          </a:xfrm>
          <a:prstGeom prst="rect">
            <a:avLst/>
          </a:prstGeom>
        </p:spPr>
        <p:txBody>
          <a:bodyPr anchor="t" rtlCol="false" tIns="0" lIns="0" bIns="0" rIns="0">
            <a:spAutoFit/>
          </a:bodyPr>
          <a:lstStyle/>
          <a:p>
            <a:pPr algn="ctr">
              <a:lnSpc>
                <a:spcPts val="10858"/>
              </a:lnSpc>
              <a:spcBef>
                <a:spcPct val="0"/>
              </a:spcBef>
            </a:pPr>
            <a:r>
              <a:rPr lang="en-US" b="true" sz="7755">
                <a:solidFill>
                  <a:srgbClr val="000000"/>
                </a:solidFill>
                <a:latin typeface="Coco Gothic Bold"/>
                <a:ea typeface="Coco Gothic Bold"/>
                <a:cs typeface="Coco Gothic Bold"/>
                <a:sym typeface="Coco Gothic Bold"/>
              </a:rPr>
              <a:t>Component List</a:t>
            </a:r>
          </a:p>
        </p:txBody>
      </p:sp>
      <p:sp>
        <p:nvSpPr>
          <p:cNvPr name="TextBox 5" id="5"/>
          <p:cNvSpPr txBox="true"/>
          <p:nvPr/>
        </p:nvSpPr>
        <p:spPr>
          <a:xfrm rot="0">
            <a:off x="5797846" y="8767730"/>
            <a:ext cx="6692308" cy="866841"/>
          </a:xfrm>
          <a:prstGeom prst="rect">
            <a:avLst/>
          </a:prstGeom>
        </p:spPr>
        <p:txBody>
          <a:bodyPr anchor="t" rtlCol="false" tIns="0" lIns="0" bIns="0" rIns="0">
            <a:spAutoFit/>
          </a:bodyPr>
          <a:lstStyle/>
          <a:p>
            <a:pPr algn="ctr">
              <a:lnSpc>
                <a:spcPts val="7060"/>
              </a:lnSpc>
            </a:pPr>
            <a:r>
              <a:rPr lang="en-US" sz="5042" b="true">
                <a:solidFill>
                  <a:srgbClr val="000000"/>
                </a:solidFill>
                <a:latin typeface="FreightText Pro Medium"/>
                <a:ea typeface="FreightText Pro Medium"/>
                <a:cs typeface="FreightText Pro Medium"/>
                <a:sym typeface="FreightText Pro Medium"/>
              </a:rPr>
              <a:t>37 in 1 Sensor Kit: Button</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DAGsmNtRwag</dc:identifier>
  <dcterms:modified xsi:type="dcterms:W3CDTF">2011-08-01T06:04:30Z</dcterms:modified>
  <cp:revision>1</cp:revision>
  <dc:title>Morse Code Translator</dc:title>
</cp:coreProperties>
</file>